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302" r:id="rId3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59"/>
    <p:restoredTop sz="94557"/>
  </p:normalViewPr>
  <p:slideViewPr>
    <p:cSldViewPr snapToGrid="0" snapToObjects="1">
      <p:cViewPr>
        <p:scale>
          <a:sx n="103" d="100"/>
          <a:sy n="103" d="100"/>
        </p:scale>
        <p:origin x="448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598A2E-E7F0-6B43-A395-CC977EC6F17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79793-C1F6-D84B-9AA8-4306CDF29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24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C79793-C1F6-D84B-9AA8-4306CDF294F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86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A2F0A-28AF-7A44-97A7-1002EF53FD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E3317D-F630-9B46-8963-FC39D161C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A5D63-3D26-444C-9E48-61197339A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1B3B1-224E-B247-8721-A3CDF9AA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F9C85-89E5-CD4D-9968-F0D99CA52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62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07FCA-2EAD-2E43-87A7-72C5EB34E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05236-BC95-C648-B852-DF7B0FA68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AB715-EE53-A147-8136-3CDF8F391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35382-5B96-024A-96D9-2A602D02F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44DC4-01EC-5746-984B-9F1906994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25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52196B-002A-B04F-A2FD-3ABD6251A5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DEF146-4061-F14B-8830-B6050E4BA8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6B3AFA-17B4-C642-A1AC-ED84DAB5D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3A24E-21DE-8241-A368-704F8D06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445D6-9435-E843-9D10-B83B7F8B0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53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1409055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24233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F2B8D-1145-1947-9677-23BA993D7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09146-7CA4-1340-A7F7-F10B82C91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F68CA-F191-D240-B609-3FF2386C5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8662A-019B-9541-83F1-3C262CC74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BC937-3CBB-6F40-84AC-9B1EE459C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2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E2ED3-E4E8-2F47-912B-17F87FA68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92C18A-E339-F341-8269-0BCBC4A7F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F31936-577E-CC47-A60A-F5849C982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BD36DB-E517-2B4E-B248-DD53BAA3F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8993B3-FFB8-3F40-9F4D-7A883ADB9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00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E8246-5C41-3344-9AAA-3ED01056A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84BC5-D984-8440-B698-C9402DF23B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806CA-0FC7-1741-BE3C-B00C224864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A13F5A-1856-9647-AC1A-708370C06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842126-BD5F-054D-9CF0-21D364770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A81B67-C0DD-1B41-84B0-41FF1CF2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526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65EEF-E735-CD46-8664-D486CDA7E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5004E4-850A-0C41-BC69-A763BAA31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30D0F4-DF32-C348-BB33-27B296666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40FF7A-291D-A341-88A9-CC71DAC954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83B96F-F310-C646-9F3A-6116EC65A3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22448C-F2F3-5245-A5A0-BDB406E84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AD9491-C8AD-6C4A-9A43-09F8A5D42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AECACD-06EB-9E43-95C5-1BBA4EBC2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08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FB600-4C79-DF41-9E7B-1DE971751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F7916F-3CD8-E94A-8162-D19057513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0B898-1A68-F649-B46F-CAD887427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6F77AD-FB74-B04B-8827-20CEAD742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023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ECDBA5-CA23-C440-9C55-7DB0429BA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BBAB7A-6E6F-D141-B347-DB75FC0E7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0A9C1-D639-464A-ACFC-8E3CA7FA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C76DF-88D6-224F-AE23-E574FC68A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CDF88-2C56-8947-87E5-D81CBBF84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3AA991-BB7B-2E4D-999E-AD456703B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1711BC-9D33-254A-9309-5449B5FE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8ECE6B-5836-D046-A10F-A00AE783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38B051-2E20-3A44-963F-9B11A6BDC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90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B1E9E-9FFE-444E-8BA6-3FEB65C7B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628550-52B4-CB45-8129-18531F1A0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F18A39-CEA7-5F42-989F-00EE7D9BD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C216C2-F81C-7247-A291-8FD4A855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4C5D81-262F-F442-8C02-95A71C860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F4244-89F8-304E-97A0-10A6CB21F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40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8D5187-FAC5-9D49-ABBE-CA7C41A14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E26AF-A2A5-1443-B710-B88683ADB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73D2D-AEFF-7B47-BF88-9222610B23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0A2C8-D805-564B-8E0C-8DD514041F26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2F3F0-43B3-454F-89DC-3F72C7506A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B475C-D83B-7D41-B68C-3657D56AF1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A03FD-A43C-9346-9A08-E04700544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35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CE57A-7342-F94A-8BAA-F160F3D9ED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Problem Tree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3762B6-8A76-ED4D-A140-A96C976C35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367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4304BC5-D533-1E4C-9AB4-F97845DC760C}"/>
              </a:ext>
            </a:extLst>
          </p:cNvPr>
          <p:cNvSpPr/>
          <p:nvPr/>
        </p:nvSpPr>
        <p:spPr>
          <a:xfrm>
            <a:off x="972632" y="5218430"/>
            <a:ext cx="2743200" cy="14227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ka-GE" sz="1000" b="1" dirty="0">
                <a:solidFill>
                  <a:prstClr val="black"/>
                </a:solidFill>
                <a:latin typeface="Calibri"/>
              </a:rPr>
              <a:t>მდგრადი ეკონომიკური ზრდის შეფერხება;</a:t>
            </a:r>
            <a:r>
              <a:rPr lang="en-US" sz="1000" b="1" dirty="0">
                <a:solidFill>
                  <a:prstClr val="black"/>
                </a:solidFill>
                <a:latin typeface="Calibri"/>
              </a:rPr>
              <a:t> </a:t>
            </a:r>
          </a:p>
          <a:p>
            <a:pPr marL="342900" indent="-342900">
              <a:buAutoNum type="arabicPeriod"/>
            </a:pPr>
            <a:r>
              <a:rPr lang="ka-GE" sz="1000" b="1" dirty="0"/>
              <a:t>დაბალი ჯანდაცვის სექტორისთვის გამოყოფილი სახელმწიფო ასიგნებების მოცულობა;</a:t>
            </a:r>
          </a:p>
          <a:p>
            <a:pPr marL="342900" indent="-342900">
              <a:buAutoNum type="arabicPeriod"/>
            </a:pPr>
            <a:r>
              <a:rPr lang="ka-GE" sz="1000" b="1" dirty="0">
                <a:solidFill>
                  <a:prstClr val="black"/>
                </a:solidFill>
                <a:latin typeface="Calibri"/>
              </a:rPr>
              <a:t>მაღალი ჯიბიდან გადახდების წილი - მათ შორის, მედიკამენდებზე</a:t>
            </a:r>
            <a:r>
              <a:rPr lang="ka-GE" sz="1050" b="1" dirty="0">
                <a:solidFill>
                  <a:prstClr val="black"/>
                </a:solidFill>
                <a:latin typeface="Calibri"/>
              </a:rPr>
              <a:t>.</a:t>
            </a:r>
            <a:endParaRPr lang="en-US" sz="10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7A498A-ED27-874F-A03A-BB8C60F95A45}"/>
              </a:ext>
            </a:extLst>
          </p:cNvPr>
          <p:cNvSpPr/>
          <p:nvPr/>
        </p:nvSpPr>
        <p:spPr>
          <a:xfrm>
            <a:off x="3905356" y="5220280"/>
            <a:ext cx="2590392" cy="14208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ka-GE" sz="1050" b="1" dirty="0">
                <a:solidFill>
                  <a:prstClr val="black"/>
                </a:solidFill>
                <a:latin typeface="Calibri"/>
              </a:rPr>
              <a:t>ჯანდაცვის სერვისების დაბალი უტილიზაცია</a:t>
            </a:r>
            <a:endParaRPr lang="en-US" sz="1050" b="1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AutoNum type="arabicPeriod"/>
            </a:pPr>
            <a:r>
              <a:rPr lang="ka-GE" sz="1050" b="1" dirty="0">
                <a:solidFill>
                  <a:prstClr val="black"/>
                </a:solidFill>
                <a:latin typeface="Calibri"/>
              </a:rPr>
              <a:t>ეფექტური სერვისების მიწოდების და ანგარიშგების სუსტი მექანიზმები</a:t>
            </a:r>
          </a:p>
          <a:p>
            <a:pPr marL="342900" indent="-342900">
              <a:buFontTx/>
              <a:buAutoNum type="arabicPeriod"/>
            </a:pPr>
            <a:r>
              <a:rPr lang="ka-GE" sz="1050" b="1" dirty="0">
                <a:solidFill>
                  <a:prstClr val="black"/>
                </a:solidFill>
                <a:latin typeface="Calibri"/>
              </a:rPr>
              <a:t>კოვიდისგან გამწვეული კრიზისი</a:t>
            </a:r>
            <a:endParaRPr lang="en-US" sz="1050" b="1" dirty="0">
              <a:solidFill>
                <a:prstClr val="black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34C8009-55A7-0745-A5AF-484BF5B50F12}"/>
              </a:ext>
            </a:extLst>
          </p:cNvPr>
          <p:cNvSpPr/>
          <p:nvPr/>
        </p:nvSpPr>
        <p:spPr>
          <a:xfrm>
            <a:off x="6686168" y="5218428"/>
            <a:ext cx="2628900" cy="14467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ka-GE" sz="1050" b="1" dirty="0"/>
              <a:t>ჯანდაცვის ინფრასტრუქტურის ნაკლებობა რეგიონებში - მათ შორის ტელემედიცინა;</a:t>
            </a:r>
          </a:p>
          <a:p>
            <a:pPr marL="228600" indent="-228600">
              <a:buAutoNum type="arabicPeriod"/>
            </a:pPr>
            <a:r>
              <a:rPr lang="ka-GE" sz="1050" b="1" dirty="0"/>
              <a:t>დასახვეწი კლინიკური გაიდალაინები და პროტოკოლები</a:t>
            </a:r>
          </a:p>
          <a:p>
            <a:pPr marL="228600" indent="-228600">
              <a:buFontTx/>
              <a:buAutoNum type="arabicPeriod"/>
            </a:pPr>
            <a:r>
              <a:rPr lang="ka-GE" sz="1050" b="1" dirty="0">
                <a:solidFill>
                  <a:prstClr val="black"/>
                </a:solidFill>
                <a:latin typeface="Calibri"/>
              </a:rPr>
              <a:t>ადამიანური რესურსები - გეორგრფიული განაწილება, ექთნების ნაკლებობა</a:t>
            </a:r>
            <a:endParaRPr lang="ka-GE" sz="1050" b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755C06-7560-374C-BFFA-9C7503F634CE}"/>
              </a:ext>
            </a:extLst>
          </p:cNvPr>
          <p:cNvSpPr/>
          <p:nvPr/>
        </p:nvSpPr>
        <p:spPr>
          <a:xfrm>
            <a:off x="9466980" y="5218429"/>
            <a:ext cx="2628900" cy="14467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endParaRPr lang="en-US" sz="1000" b="1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AutoNum type="arabicPeriod"/>
            </a:pPr>
            <a:endParaRPr lang="en-US" sz="1000" b="1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AutoNum type="arabicPeriod"/>
            </a:pPr>
            <a:r>
              <a:rPr lang="ka-GE" sz="1000" b="1" dirty="0">
                <a:solidFill>
                  <a:prstClr val="black"/>
                </a:solidFill>
                <a:latin typeface="Calibri"/>
              </a:rPr>
              <a:t>დასახვეწი სახელმწოფო და კერძო სექტორის პარტიორების კონცეფცია; </a:t>
            </a:r>
          </a:p>
          <a:p>
            <a:pPr marL="342900" indent="-342900">
              <a:buAutoNum type="arabicPeriod"/>
            </a:pPr>
            <a:r>
              <a:rPr lang="ka-GE" sz="1000" b="1" dirty="0">
                <a:solidFill>
                  <a:prstClr val="black"/>
                </a:solidFill>
                <a:latin typeface="Calibri"/>
              </a:rPr>
              <a:t>არაეფექტური სამედიცინო სერვისებსა და მედიკამენტებზე ფასების მარეგულერებელი გარემო;</a:t>
            </a:r>
          </a:p>
          <a:p>
            <a:pPr marL="342900" indent="-342900">
              <a:buAutoNum type="arabicPeriod"/>
            </a:pPr>
            <a:r>
              <a:rPr lang="ka-GE" sz="1000" b="1" dirty="0">
                <a:solidFill>
                  <a:prstClr val="black"/>
                </a:solidFill>
                <a:latin typeface="Calibri"/>
              </a:rPr>
              <a:t>არაეფექტური სერვისების შესყიდვის მექანიზმები</a:t>
            </a:r>
          </a:p>
          <a:p>
            <a:pPr marL="342900" indent="-342900">
              <a:buAutoNum type="arabicPeriod"/>
            </a:pPr>
            <a:endParaRPr lang="en-US" sz="10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DB0E56E6-0BF7-E34B-AAF5-DC58FBAFF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2867" y="3087057"/>
            <a:ext cx="7914806" cy="93054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8100" indent="0" algn="ctr">
              <a:buNone/>
            </a:pPr>
            <a:r>
              <a:rPr lang="ka-GE" sz="2000" b="1" dirty="0">
                <a:solidFill>
                  <a:schemeClr val="tx1"/>
                </a:solidFill>
              </a:rPr>
              <a:t>მთავარი გამოწვევა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  <a:r>
              <a:rPr lang="ka-GE" sz="2000" b="1" dirty="0">
                <a:solidFill>
                  <a:schemeClr val="tx1"/>
                </a:solidFill>
              </a:rPr>
              <a:t> ჯანდაცვის სისტემის მთავარი პრინციპების განხორციელება 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2D1796BE-7B4A-764A-9B43-0A85B5EFC17B}"/>
              </a:ext>
            </a:extLst>
          </p:cNvPr>
          <p:cNvSpPr/>
          <p:nvPr/>
        </p:nvSpPr>
        <p:spPr>
          <a:xfrm>
            <a:off x="311594" y="5218429"/>
            <a:ext cx="471514" cy="142275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ka-GE" b="1" dirty="0">
                <a:solidFill>
                  <a:schemeClr val="tx1"/>
                </a:solidFill>
              </a:rPr>
              <a:t>მიზეზი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7C16A35D-373B-B942-8346-C5FE1758A819}"/>
              </a:ext>
            </a:extLst>
          </p:cNvPr>
          <p:cNvSpPr/>
          <p:nvPr/>
        </p:nvSpPr>
        <p:spPr>
          <a:xfrm>
            <a:off x="311594" y="2887347"/>
            <a:ext cx="471490" cy="178593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ka-GE" b="1" dirty="0">
                <a:solidFill>
                  <a:schemeClr val="tx1"/>
                </a:solidFill>
              </a:rPr>
              <a:t>პრობლემა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F13D1C4-97A1-0143-8EA2-6364C8FFB079}"/>
              </a:ext>
            </a:extLst>
          </p:cNvPr>
          <p:cNvSpPr/>
          <p:nvPr/>
        </p:nvSpPr>
        <p:spPr>
          <a:xfrm>
            <a:off x="1613986" y="216802"/>
            <a:ext cx="1926550" cy="1045203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/>
              <a:t>არაეფექტირი ჯანდაცვის ხარჯები </a:t>
            </a:r>
            <a:endParaRPr lang="en-US" sz="1200" b="1" dirty="0"/>
          </a:p>
          <a:p>
            <a:pPr algn="ctr"/>
            <a:endParaRPr lang="en-US" sz="1400" b="1" dirty="0"/>
          </a:p>
          <a:p>
            <a:pPr algn="ctr"/>
            <a:endParaRPr lang="en-US" sz="1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BE98986-6FEC-B748-947E-5C30876D8F1C}"/>
              </a:ext>
            </a:extLst>
          </p:cNvPr>
          <p:cNvSpPr/>
          <p:nvPr/>
        </p:nvSpPr>
        <p:spPr>
          <a:xfrm>
            <a:off x="4191951" y="194259"/>
            <a:ext cx="2048319" cy="100734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/>
              <a:t>არახელსაყრელი დემოგრაფიული ტრენდები</a:t>
            </a:r>
            <a:endParaRPr lang="en-US" sz="1200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C8E772A-0C28-4049-B6DE-69D4DE367743}"/>
              </a:ext>
            </a:extLst>
          </p:cNvPr>
          <p:cNvSpPr/>
          <p:nvPr/>
        </p:nvSpPr>
        <p:spPr>
          <a:xfrm>
            <a:off x="6981108" y="192846"/>
            <a:ext cx="2048316" cy="1069159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b="1" dirty="0"/>
              <a:t>არათანაბარად გადანაწილებული ჯანმრთელობის სტატუსი და ეპიდემიოლოგი</a:t>
            </a:r>
            <a:endParaRPr lang="en-US" sz="1200" b="1" dirty="0"/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8B17CB79-C554-264D-A029-5B11DC58EEDA}"/>
              </a:ext>
            </a:extLst>
          </p:cNvPr>
          <p:cNvSpPr/>
          <p:nvPr/>
        </p:nvSpPr>
        <p:spPr>
          <a:xfrm>
            <a:off x="311594" y="194262"/>
            <a:ext cx="482642" cy="247405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ka-GE" b="1" dirty="0">
                <a:solidFill>
                  <a:schemeClr val="tx1"/>
                </a:solidFill>
              </a:rPr>
              <a:t>ეფექტი</a:t>
            </a:r>
            <a:endParaRPr lang="fr-FR" b="1" dirty="0">
              <a:solidFill>
                <a:schemeClr val="tx1"/>
              </a:solidFill>
            </a:endParaRP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B36A60A2-D63B-BF4D-99AA-5F42CFF9FEB7}"/>
              </a:ext>
            </a:extLst>
          </p:cNvPr>
          <p:cNvCxnSpPr>
            <a:cxnSpLocks/>
          </p:cNvCxnSpPr>
          <p:nvPr/>
        </p:nvCxnSpPr>
        <p:spPr>
          <a:xfrm>
            <a:off x="2344232" y="4677580"/>
            <a:ext cx="8437198" cy="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AF0C4630-80BD-FC48-9565-5794FC7D6A76}"/>
              </a:ext>
            </a:extLst>
          </p:cNvPr>
          <p:cNvCxnSpPr>
            <a:cxnSpLocks/>
          </p:cNvCxnSpPr>
          <p:nvPr/>
        </p:nvCxnSpPr>
        <p:spPr>
          <a:xfrm flipV="1">
            <a:off x="2344232" y="4679782"/>
            <a:ext cx="0" cy="54514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D4851A78-F891-7E4D-B071-3A289D45CB92}"/>
              </a:ext>
            </a:extLst>
          </p:cNvPr>
          <p:cNvCxnSpPr>
            <a:cxnSpLocks/>
          </p:cNvCxnSpPr>
          <p:nvPr/>
        </p:nvCxnSpPr>
        <p:spPr>
          <a:xfrm flipV="1">
            <a:off x="5198090" y="4679782"/>
            <a:ext cx="0" cy="54514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0103E7ED-BEE7-CB41-BD1E-D14629AD17AE}"/>
              </a:ext>
            </a:extLst>
          </p:cNvPr>
          <p:cNvCxnSpPr>
            <a:cxnSpLocks/>
          </p:cNvCxnSpPr>
          <p:nvPr/>
        </p:nvCxnSpPr>
        <p:spPr>
          <a:xfrm flipV="1">
            <a:off x="7955146" y="4673285"/>
            <a:ext cx="0" cy="54514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B1706F83-BB08-BA4B-BA68-0257E33B95B2}"/>
              </a:ext>
            </a:extLst>
          </p:cNvPr>
          <p:cNvCxnSpPr>
            <a:cxnSpLocks/>
          </p:cNvCxnSpPr>
          <p:nvPr/>
        </p:nvCxnSpPr>
        <p:spPr>
          <a:xfrm flipV="1">
            <a:off x="10781430" y="4679782"/>
            <a:ext cx="0" cy="54514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06C5DBC4-468C-934F-BE80-1E3CF7A89681}"/>
              </a:ext>
            </a:extLst>
          </p:cNvPr>
          <p:cNvCxnSpPr>
            <a:cxnSpLocks/>
          </p:cNvCxnSpPr>
          <p:nvPr/>
        </p:nvCxnSpPr>
        <p:spPr>
          <a:xfrm flipH="1" flipV="1">
            <a:off x="6240270" y="4017598"/>
            <a:ext cx="9626" cy="662185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088B1595-0AE2-B845-92C2-86F2D1E5EFF1}"/>
              </a:ext>
            </a:extLst>
          </p:cNvPr>
          <p:cNvCxnSpPr>
            <a:cxnSpLocks/>
            <a:stCxn id="10" idx="0"/>
          </p:cNvCxnSpPr>
          <p:nvPr/>
        </p:nvCxnSpPr>
        <p:spPr>
          <a:xfrm flipV="1">
            <a:off x="6240270" y="1761859"/>
            <a:ext cx="0" cy="1325198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7ABEF9B2-9EB0-5347-BE46-B75C62991E0B}"/>
              </a:ext>
            </a:extLst>
          </p:cNvPr>
          <p:cNvCxnSpPr>
            <a:cxnSpLocks/>
          </p:cNvCxnSpPr>
          <p:nvPr/>
        </p:nvCxnSpPr>
        <p:spPr>
          <a:xfrm flipV="1">
            <a:off x="10854496" y="1300527"/>
            <a:ext cx="0" cy="46133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4F73097B-DD44-6C4F-9BDE-F39AA5DC1D58}"/>
              </a:ext>
            </a:extLst>
          </p:cNvPr>
          <p:cNvCxnSpPr>
            <a:cxnSpLocks/>
          </p:cNvCxnSpPr>
          <p:nvPr/>
        </p:nvCxnSpPr>
        <p:spPr>
          <a:xfrm>
            <a:off x="2577261" y="1727438"/>
            <a:ext cx="8277235" cy="3442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1ACE30E6-A238-E942-81CE-614E7A2DB91A}"/>
              </a:ext>
            </a:extLst>
          </p:cNvPr>
          <p:cNvCxnSpPr>
            <a:cxnSpLocks/>
          </p:cNvCxnSpPr>
          <p:nvPr/>
        </p:nvCxnSpPr>
        <p:spPr>
          <a:xfrm flipV="1">
            <a:off x="5198090" y="1233928"/>
            <a:ext cx="0" cy="527930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FF53947C-4FF8-A942-AB1F-18A30FE50CC3}"/>
              </a:ext>
            </a:extLst>
          </p:cNvPr>
          <p:cNvCxnSpPr>
            <a:cxnSpLocks/>
          </p:cNvCxnSpPr>
          <p:nvPr/>
        </p:nvCxnSpPr>
        <p:spPr>
          <a:xfrm flipV="1">
            <a:off x="2577261" y="1226905"/>
            <a:ext cx="0" cy="490364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CAABF77F-766A-4C49-815D-548371F6B232}"/>
              </a:ext>
            </a:extLst>
          </p:cNvPr>
          <p:cNvCxnSpPr>
            <a:cxnSpLocks/>
          </p:cNvCxnSpPr>
          <p:nvPr/>
        </p:nvCxnSpPr>
        <p:spPr>
          <a:xfrm flipV="1">
            <a:off x="7955146" y="1262006"/>
            <a:ext cx="0" cy="499852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98EFE6D7-2370-154A-83B3-DABC034091A2}"/>
              </a:ext>
            </a:extLst>
          </p:cNvPr>
          <p:cNvSpPr/>
          <p:nvPr/>
        </p:nvSpPr>
        <p:spPr>
          <a:xfrm>
            <a:off x="9782195" y="174389"/>
            <a:ext cx="2048314" cy="112613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/>
              <a:t>ფრაგმენტული ჯანდაცვის სისტემა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755428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31211</TotalTime>
  <Words>110</Words>
  <Application>Microsoft Macintosh PowerPoint</Application>
  <PresentationFormat>Widescreen</PresentationFormat>
  <Paragraphs>24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Sylfaen</vt:lpstr>
      <vt:lpstr>Office Theme</vt:lpstr>
      <vt:lpstr>Problem Tree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Tree Template</dc:title>
  <dc:creator>Lika Gamgebeli</dc:creator>
  <cp:lastModifiedBy>Lika Gamgebeli</cp:lastModifiedBy>
  <cp:revision>21</cp:revision>
  <dcterms:created xsi:type="dcterms:W3CDTF">2020-01-23T14:34:03Z</dcterms:created>
  <dcterms:modified xsi:type="dcterms:W3CDTF">2021-04-02T09:12:00Z</dcterms:modified>
</cp:coreProperties>
</file>